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86" autoAdjust="0"/>
  </p:normalViewPr>
  <p:slideViewPr>
    <p:cSldViewPr>
      <p:cViewPr>
        <p:scale>
          <a:sx n="80" d="100"/>
          <a:sy n="80" d="100"/>
        </p:scale>
        <p:origin x="-403" y="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37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48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1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62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62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4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09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33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13838-BE89-47B0-8DA1-F3DF2FE48ED7}" type="datetimeFigureOut">
              <a:rPr lang="es-ES" smtClean="0"/>
              <a:t>01/03/2020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4BE1-2A5E-4D87-AB6D-FD3E73C25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TEXTOS ICÓNICOS TEXTUALES</a:t>
            </a:r>
            <a:endParaRPr lang="es-ES" dirty="0"/>
          </a:p>
        </p:txBody>
      </p:sp>
      <p:pic>
        <p:nvPicPr>
          <p:cNvPr id="1026" name="Picture 2" descr="Resultado de imagen de TEXTO ICO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70975" cy="47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003232" cy="55054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b="1" dirty="0" smtClean="0"/>
              <a:t>El cómic  </a:t>
            </a:r>
          </a:p>
          <a:p>
            <a:pPr marL="0" indent="0" algn="ctr">
              <a:buNone/>
            </a:pPr>
            <a:r>
              <a:rPr lang="es-ES" dirty="0"/>
              <a:t>A través del cómic el enunciador trata de representar </a:t>
            </a:r>
            <a:r>
              <a:rPr lang="es-ES" dirty="0" smtClean="0"/>
              <a:t> </a:t>
            </a:r>
            <a:r>
              <a:rPr lang="es-ES" dirty="0"/>
              <a:t>la realidad, las situaciones y problemáticas </a:t>
            </a:r>
          </a:p>
          <a:p>
            <a:pPr marL="0" indent="0" algn="ctr">
              <a:buNone/>
            </a:pPr>
            <a:r>
              <a:rPr lang="es-ES" dirty="0"/>
              <a:t>de una sociedad en particular. Lo anterior en algunos casos, acompañados de ironía o humor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b="1" dirty="0" smtClean="0"/>
              <a:t>Características:</a:t>
            </a:r>
            <a:r>
              <a:rPr lang="es-ES" dirty="0" smtClean="0"/>
              <a:t> </a:t>
            </a:r>
          </a:p>
          <a:p>
            <a:r>
              <a:rPr lang="es-ES" dirty="0" smtClean="0"/>
              <a:t>Requiere </a:t>
            </a:r>
            <a:r>
              <a:rPr lang="es-ES" dirty="0"/>
              <a:t>de pocos cuadros porque sus imágenes son bastante explícitas.</a:t>
            </a:r>
          </a:p>
          <a:p>
            <a:r>
              <a:rPr lang="es-ES" dirty="0"/>
              <a:t>No necesita guardar secuencia cronológica.</a:t>
            </a:r>
          </a:p>
          <a:p>
            <a:r>
              <a:rPr lang="es-ES" dirty="0"/>
              <a:t>Se puede inducir al pasado o al futuro en cualquiera de las viñetas.</a:t>
            </a:r>
          </a:p>
          <a:p>
            <a:r>
              <a:rPr lang="es-ES" dirty="0"/>
              <a:t>Puede expresar toda la idea en una sola viñeta o recuadro.</a:t>
            </a:r>
          </a:p>
          <a:p>
            <a:r>
              <a:rPr lang="es-ES" dirty="0"/>
              <a:t>Los elementos narrativos presentes son escasos y cortos.</a:t>
            </a:r>
          </a:p>
          <a:p>
            <a:r>
              <a:rPr lang="es-ES" dirty="0"/>
              <a:t>El dibujo generalmente es humorístico y caricaturesco.</a:t>
            </a:r>
          </a:p>
          <a:p>
            <a:r>
              <a:rPr lang="es-ES" dirty="0"/>
              <a:t>Hace referencia al humor y a la comicidad, de allí proviene su nombre.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66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EMENTOS DEL TEXTO DEL CÓMIC La idea La Viñeta LOS BOCADILLOS Lo primero que tenemos que pensar es sobre los que va a t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2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EMENTOS DEL COMIC &lt;ul&gt;&lt;li&gt;- La  VIÑETA : es cada cuadro de la historieta. &lt;/li&gt;&lt;/ul&gt;&lt;ul&gt;&lt;li&gt;- La acción se representa 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ntro de la viñeta podemos distinguir: &lt;ul&gt;&lt;li&gt;El  continente :  &lt;/li&gt;&lt;/ul&gt;&lt;ul&gt;&lt;li&gt;líneas que delimitan el espacio tot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2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lt;ul&gt;&lt;li&gt;El  contenido : &lt;/li&gt;&lt;/ul&gt;&lt;ul&gt;&lt;li&gt;es las imágenes y palabras que aparecen dentro de cada viñeta. &lt;/li&gt;&lt;/ul&gt;&lt;ul&gt;&lt;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s bocadillos son diferentes según el sentimiento que expresan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5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lt;ul&gt;&lt;li&gt;La cartelera es la voz del narrador y su forma es rectangular. &lt;/li&gt;&lt;/ul&gt;&lt;ul&gt;&lt;li&gt;El cartucho es una cartelera qu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9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 onomatopeya imita a un sonido y aparece dentro o fuera del globo onomatopey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9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es-ES" sz="3100" dirty="0" smtClean="0"/>
              <a:t>La historieta</a:t>
            </a:r>
            <a:br>
              <a:rPr lang="es-ES" sz="3100" dirty="0" smtClean="0"/>
            </a:br>
            <a:r>
              <a:rPr lang="es-ES" sz="2700" dirty="0" smtClean="0"/>
              <a:t>Son </a:t>
            </a:r>
            <a:r>
              <a:rPr lang="es-ES" sz="2700" dirty="0"/>
              <a:t>relatos narrados mediante viñetas o dibujos que pueden contener texto o no. Las historietas presentan ilustraciones y otras imágenes unidas o cercanas y que se presentan en una secuencia deliberada, teniendo esta como propósito, transmitir información u obtener una respuesta estética de parte del lector</a:t>
            </a:r>
            <a:r>
              <a:rPr lang="es-ES" sz="2700" dirty="0" smtClean="0"/>
              <a:t>.</a:t>
            </a:r>
            <a:br>
              <a:rPr lang="es-ES" sz="2700" dirty="0" smtClean="0"/>
            </a:br>
            <a:r>
              <a:rPr lang="es-ES" sz="2700" b="1" dirty="0" smtClean="0"/>
              <a:t>Características:</a:t>
            </a: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 smtClean="0"/>
              <a:t>- Requiere </a:t>
            </a:r>
            <a:r>
              <a:rPr lang="es-ES" sz="2700" dirty="0"/>
              <a:t>de muchos encuadres o viñetas para narrar la </a:t>
            </a:r>
            <a:r>
              <a:rPr lang="es-ES" sz="2700" dirty="0" smtClean="0"/>
              <a:t>historia. - Narra </a:t>
            </a:r>
            <a:r>
              <a:rPr lang="es-ES" sz="2700" dirty="0"/>
              <a:t>la historia en una secuencia cronológica.</a:t>
            </a:r>
            <a:br>
              <a:rPr lang="es-ES" sz="2700" dirty="0"/>
            </a:br>
            <a:r>
              <a:rPr lang="es-ES" sz="2700" dirty="0" smtClean="0"/>
              <a:t>- Posee </a:t>
            </a:r>
            <a:r>
              <a:rPr lang="es-ES" sz="2700" dirty="0"/>
              <a:t>elementos narrativos y diálogos más extensos.</a:t>
            </a:r>
            <a:br>
              <a:rPr lang="es-ES" sz="2700" dirty="0"/>
            </a:br>
            <a:r>
              <a:rPr lang="es-ES" sz="2700" dirty="0" smtClean="0"/>
              <a:t>- Sus </a:t>
            </a:r>
            <a:r>
              <a:rPr lang="es-ES" sz="2700" dirty="0"/>
              <a:t>imágenes son generalmente más artísticas.</a:t>
            </a:r>
            <a:br>
              <a:rPr lang="es-ES" sz="2700" dirty="0"/>
            </a:br>
            <a:r>
              <a:rPr lang="es-ES" sz="2700" dirty="0" smtClean="0"/>
              <a:t>- La </a:t>
            </a:r>
            <a:r>
              <a:rPr lang="es-ES" sz="2700" dirty="0"/>
              <a:t>temática es libre y predominan las historias de drama, amor, </a:t>
            </a:r>
            <a:r>
              <a:rPr lang="es-ES" sz="2700" dirty="0" smtClean="0"/>
              <a:t>  </a:t>
            </a:r>
            <a:br>
              <a:rPr lang="es-ES" sz="2700" dirty="0" smtClean="0"/>
            </a:br>
            <a:r>
              <a:rPr lang="es-ES" sz="2700" dirty="0"/>
              <a:t> </a:t>
            </a:r>
            <a:r>
              <a:rPr lang="es-ES" sz="2700" dirty="0" smtClean="0"/>
              <a:t>  historias </a:t>
            </a:r>
            <a:r>
              <a:rPr lang="es-ES" sz="2700" dirty="0"/>
              <a:t>reales, terror, suspenso, entre otras.</a:t>
            </a:r>
            <a:br>
              <a:rPr lang="es-ES" sz="2700" dirty="0"/>
            </a:br>
            <a:r>
              <a:rPr lang="es-ES" sz="2700" dirty="0" smtClean="0"/>
              <a:t>- Utiliza </a:t>
            </a:r>
            <a:r>
              <a:rPr lang="es-ES" sz="2700" dirty="0"/>
              <a:t>globos en los cuales aparecerá contenido el texto, </a:t>
            </a:r>
            <a:r>
              <a:rPr lang="es-ES" sz="2700" dirty="0" smtClean="0"/>
              <a:t> </a:t>
            </a:r>
            <a:br>
              <a:rPr lang="es-ES" sz="2700" dirty="0" smtClean="0"/>
            </a:br>
            <a:r>
              <a:rPr lang="es-ES" sz="2700" dirty="0"/>
              <a:t> </a:t>
            </a:r>
            <a:r>
              <a:rPr lang="es-ES" sz="2700" dirty="0" smtClean="0"/>
              <a:t>  mayormente </a:t>
            </a:r>
            <a:r>
              <a:rPr lang="es-ES" sz="2700" dirty="0"/>
              <a:t>correspondientes al diálogo o a las expresiones </a:t>
            </a:r>
            <a:r>
              <a:rPr lang="es-ES" sz="2700" dirty="0" smtClean="0"/>
              <a:t> </a:t>
            </a:r>
            <a:br>
              <a:rPr lang="es-ES" sz="2700" dirty="0" smtClean="0"/>
            </a:br>
            <a:r>
              <a:rPr lang="es-ES" sz="2700" dirty="0"/>
              <a:t> </a:t>
            </a:r>
            <a:r>
              <a:rPr lang="es-ES" sz="2700" dirty="0" smtClean="0"/>
              <a:t>  de </a:t>
            </a:r>
            <a:r>
              <a:rPr lang="es-ES" sz="2700" dirty="0"/>
              <a:t>cada uno de los personajes.</a:t>
            </a:r>
            <a:br>
              <a:rPr lang="es-ES" sz="2700" dirty="0"/>
            </a:br>
            <a:r>
              <a:rPr lang="es-ES" sz="2700" dirty="0" smtClean="0"/>
              <a:t/>
            </a:r>
            <a:br>
              <a:rPr lang="es-ES" sz="2700" dirty="0" smtClean="0"/>
            </a:br>
            <a:endParaRPr lang="es-ES" sz="2700" dirty="0"/>
          </a:p>
        </p:txBody>
      </p:sp>
    </p:spTree>
    <p:extLst>
      <p:ext uri="{BB962C8B-B14F-4D97-AF65-F5344CB8AC3E}">
        <p14:creationId xmlns:p14="http://schemas.microsoft.com/office/powerpoint/2010/main" val="8446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historieta de la contamin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de historieta de la contaminac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Resultado de imagen de historieta de la contaminac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0" descr="Resultado de imagen de historieta de la contaminac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300" name="Picture 12" descr="Resultado de imagen de historieta de la contamin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248472" cy="42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textos icónicos textuales hacen </a:t>
            </a:r>
            <a:r>
              <a:rPr lang="es-ES" dirty="0"/>
              <a:t>referencia a </a:t>
            </a:r>
            <a:r>
              <a:rPr lang="es-ES" dirty="0" smtClean="0"/>
              <a:t>los</a:t>
            </a:r>
            <a:r>
              <a:rPr lang="es-ES" dirty="0"/>
              <a:t> que están conformados tanto por la información escrita (</a:t>
            </a:r>
            <a:r>
              <a:rPr lang="es-ES" b="1" dirty="0"/>
              <a:t>verbal</a:t>
            </a:r>
            <a:r>
              <a:rPr lang="es-ES" dirty="0"/>
              <a:t>) como imágenes que </a:t>
            </a:r>
            <a:r>
              <a:rPr lang="es-ES" dirty="0" smtClean="0"/>
              <a:t>la </a:t>
            </a:r>
            <a:r>
              <a:rPr lang="es-ES" dirty="0"/>
              <a:t>acompañan; </a:t>
            </a:r>
            <a:r>
              <a:rPr lang="es-ES" dirty="0" smtClean="0"/>
              <a:t>ambos se </a:t>
            </a:r>
            <a:r>
              <a:rPr lang="es-ES" dirty="0"/>
              <a:t>encuentran estrechamente relacionados </a:t>
            </a:r>
            <a:r>
              <a:rPr lang="es-ES" dirty="0" smtClean="0"/>
              <a:t>y </a:t>
            </a:r>
            <a:r>
              <a:rPr lang="es-ES" dirty="0"/>
              <a:t>no pueden leerse si no es como un conjunto.</a:t>
            </a:r>
          </a:p>
        </p:txBody>
      </p:sp>
    </p:spTree>
    <p:extLst>
      <p:ext uri="{BB962C8B-B14F-4D97-AF65-F5344CB8AC3E}">
        <p14:creationId xmlns:p14="http://schemas.microsoft.com/office/powerpoint/2010/main" val="39639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400600"/>
          </a:xfrm>
        </p:spPr>
        <p:txBody>
          <a:bodyPr>
            <a:noAutofit/>
          </a:bodyPr>
          <a:lstStyle/>
          <a:p>
            <a:r>
              <a:rPr lang="es-ES" sz="2800" dirty="0" smtClean="0"/>
              <a:t>Usan </a:t>
            </a:r>
            <a:r>
              <a:rPr lang="es-ES" sz="2800" dirty="0"/>
              <a:t>la </a:t>
            </a:r>
            <a:r>
              <a:rPr lang="es-ES" sz="2800" dirty="0" smtClean="0"/>
              <a:t>imagen, la </a:t>
            </a:r>
            <a:r>
              <a:rPr lang="es-ES" sz="2800" dirty="0"/>
              <a:t>palabra y las relaciones entre </a:t>
            </a:r>
            <a:r>
              <a:rPr lang="es-ES" sz="2800" dirty="0" smtClean="0"/>
              <a:t>ambas para comunicar determinadas </a:t>
            </a:r>
            <a:r>
              <a:rPr lang="es-ES" sz="2800" dirty="0"/>
              <a:t>propuestas de sentido que el lector busca interpretar. Parte de estas propuestas de </a:t>
            </a:r>
            <a:r>
              <a:rPr lang="es-ES" sz="2800" dirty="0" smtClean="0"/>
              <a:t>sentido </a:t>
            </a:r>
            <a:r>
              <a:rPr lang="es-ES" sz="2800" dirty="0"/>
              <a:t>son los valores y los </a:t>
            </a:r>
            <a:r>
              <a:rPr lang="es-ES" sz="2800" dirty="0" smtClean="0"/>
              <a:t>presupuestos </a:t>
            </a:r>
            <a:r>
              <a:rPr lang="es-ES" sz="2800" dirty="0"/>
              <a:t>ideológicos, es decir, lo que el </a:t>
            </a:r>
            <a:r>
              <a:rPr lang="es-ES" sz="2800" dirty="0" smtClean="0"/>
              <a:t>autor </a:t>
            </a:r>
            <a:r>
              <a:rPr lang="es-ES" sz="2800" dirty="0"/>
              <a:t>considera </a:t>
            </a:r>
            <a:br>
              <a:rPr lang="es-ES" sz="2800" dirty="0"/>
            </a:br>
            <a:r>
              <a:rPr lang="es-ES" sz="2800" dirty="0"/>
              <a:t>como relevante en un sistema de pensamiento y actitudes éticas.</a:t>
            </a:r>
            <a:br>
              <a:rPr lang="es-ES" sz="2800" dirty="0"/>
            </a:b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079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TEXTO ICO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696744" cy="495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TEXTO ICON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de TEXTO ICON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Resultado de imagen de TEXTO ICONI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92696"/>
            <a:ext cx="778403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28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s-ES" dirty="0" smtClean="0"/>
              <a:t>Tipos 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4896543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Texto publicitario: </a:t>
            </a:r>
          </a:p>
          <a:p>
            <a:pPr algn="ctr"/>
            <a:r>
              <a:rPr lang="es-ES" b="0" dirty="0" smtClean="0"/>
              <a:t>La </a:t>
            </a:r>
            <a:r>
              <a:rPr lang="es-ES" b="0" dirty="0"/>
              <a:t>publicidad busca destacar o incluso inventar las bondades de los productos para convencer o </a:t>
            </a:r>
            <a:r>
              <a:rPr lang="es-ES" b="0" dirty="0" smtClean="0"/>
              <a:t>persuadir </a:t>
            </a:r>
            <a:r>
              <a:rPr lang="es-ES" b="0" dirty="0"/>
              <a:t>al enunciatario de la conveniencia de su compra. Magnifica los beneficios del </a:t>
            </a:r>
            <a:r>
              <a:rPr lang="es-ES" b="0" dirty="0" smtClean="0"/>
              <a:t>producto y logra </a:t>
            </a:r>
            <a:r>
              <a:rPr lang="es-ES" b="0" dirty="0"/>
              <a:t>venderlo, ejerce presión en la conciencia </a:t>
            </a:r>
            <a:r>
              <a:rPr lang="es-ES" b="0" dirty="0" smtClean="0"/>
              <a:t> </a:t>
            </a:r>
            <a:r>
              <a:rPr lang="es-ES" b="0" dirty="0"/>
              <a:t>y lleva a considerar lo superfluo </a:t>
            </a:r>
            <a:r>
              <a:rPr lang="es-ES" b="0" dirty="0" smtClean="0"/>
              <a:t>como necesario.</a:t>
            </a:r>
            <a:endParaRPr lang="es-ES" b="0" dirty="0"/>
          </a:p>
          <a:p>
            <a:endParaRPr lang="es-E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3170062" cy="394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902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thgamerotinoco.files.wordpress.com/2008/06/publicida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36712"/>
            <a:ext cx="3855372" cy="3592420"/>
          </a:xfrm>
          <a:prstGeom prst="rect">
            <a:avLst/>
          </a:prstGeom>
          <a:noFill/>
        </p:spPr>
      </p:pic>
      <p:pic>
        <p:nvPicPr>
          <p:cNvPr id="3" name="Picture 4" descr="http://www.vagoneta.net/wp-content/uploads/2007/10/subli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124744"/>
            <a:ext cx="3984429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1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udabur.com.ar/kb-multi/wp-content/uploads/2007/11/publicidad_28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692696"/>
            <a:ext cx="5688632" cy="5593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60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/>
              <a:t>Caricatura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Es </a:t>
            </a:r>
            <a:r>
              <a:rPr lang="es-ES" dirty="0"/>
              <a:t>un tipo de </a:t>
            </a:r>
            <a:r>
              <a:rPr lang="es-ES" dirty="0" smtClean="0"/>
              <a:t>representación </a:t>
            </a:r>
            <a:r>
              <a:rPr lang="es-ES" dirty="0"/>
              <a:t>exagerada de personajes o de </a:t>
            </a:r>
          </a:p>
          <a:p>
            <a:pPr marL="0" indent="0" algn="ctr">
              <a:buNone/>
            </a:pPr>
            <a:r>
              <a:rPr lang="es-ES" dirty="0"/>
              <a:t>hechos con el fin de poder trasmitir un mensaje, una idea, la mayoría de </a:t>
            </a:r>
          </a:p>
          <a:p>
            <a:pPr marL="0" indent="0" algn="ctr">
              <a:buNone/>
            </a:pPr>
            <a:r>
              <a:rPr lang="es-ES" dirty="0"/>
              <a:t>veces sarcástica e irónica</a:t>
            </a:r>
          </a:p>
          <a:p>
            <a:pPr marL="0" indent="0" algn="ctr">
              <a:buNone/>
            </a:pPr>
            <a:r>
              <a:rPr lang="es-ES" dirty="0"/>
              <a:t>sobre una cuestión </a:t>
            </a:r>
          </a:p>
          <a:p>
            <a:pPr marL="0" indent="0" algn="ctr">
              <a:buNone/>
            </a:pPr>
            <a:r>
              <a:rPr lang="es-ES" dirty="0"/>
              <a:t>determinada.</a:t>
            </a:r>
          </a:p>
          <a:p>
            <a:endParaRPr lang="es-ES" dirty="0"/>
          </a:p>
        </p:txBody>
      </p:sp>
      <p:pic>
        <p:nvPicPr>
          <p:cNvPr id="4098" name="Picture 2" descr="Resultado de imagen de caricat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10445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47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259</Words>
  <Application>Microsoft Office PowerPoint</Application>
  <PresentationFormat>Presentación en pantalla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TEXTOS ICÓNICOS TEXTUALES</vt:lpstr>
      <vt:lpstr>Los textos icónicos textuales hacen referencia a los que están conformados tanto por la información escrita (verbal) como imágenes que la acompañan; ambos se encuentran estrechamente relacionados y no pueden leerse si no es como un conjunto.</vt:lpstr>
      <vt:lpstr>Usan la imagen, la palabra y las relaciones entre ambas para comunicar determinadas propuestas de sentido que el lector busca interpretar. Parte de estas propuestas de sentido son los valores y los presupuestos ideológicos, es decir, lo que el autor considera  como relevante en un sistema de pensamiento y actitudes éticas. </vt:lpstr>
      <vt:lpstr>Presentación de PowerPoint</vt:lpstr>
      <vt:lpstr>Presentación de PowerPoint</vt:lpstr>
      <vt:lpstr>Tipos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historieta Son relatos narrados mediante viñetas o dibujos que pueden contener texto o no. Las historietas presentan ilustraciones y otras imágenes unidas o cercanas y que se presentan en una secuencia deliberada, teniendo esta como propósito, transmitir información u obtener una respuesta estética de parte del lector. Características: - Requiere de muchos encuadres o viñetas para narrar la historia. - Narra la historia en una secuencia cronológica. - Posee elementos narrativos y diálogos más extensos. - Sus imágenes son generalmente más artísticas. - La temática es libre y predominan las historias de drama, amor,       historias reales, terror, suspenso, entre otras. - Utiliza globos en los cuales aparecerá contenido el texto,      mayormente correspondientes al diálogo o a las expresiones      de cada uno de los personajes.  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TEXTOS ICÓNICOS</dc:title>
  <dc:creator>marta</dc:creator>
  <cp:lastModifiedBy>marta</cp:lastModifiedBy>
  <cp:revision>10</cp:revision>
  <dcterms:created xsi:type="dcterms:W3CDTF">2020-03-02T01:59:17Z</dcterms:created>
  <dcterms:modified xsi:type="dcterms:W3CDTF">2020-03-02T05:19:10Z</dcterms:modified>
</cp:coreProperties>
</file>